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08" r:id="rId10"/>
    <p:sldId id="309" r:id="rId11"/>
    <p:sldId id="310" r:id="rId12"/>
    <p:sldId id="311" r:id="rId13"/>
    <p:sldId id="312" r:id="rId14"/>
    <p:sldId id="313" r:id="rId15"/>
    <p:sldId id="317" r:id="rId16"/>
    <p:sldId id="318" r:id="rId17"/>
    <p:sldId id="31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EFE2C-1273-4890-9053-65C4205E5544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4E082-6BF0-4081-80D9-1E4520F76D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502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4E082-6BF0-4081-80D9-1E4520F76D2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622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C8823F0-3B6A-4144-83B6-81FD189913D7}" type="datetime1">
              <a:rPr lang="ru-RU" smtClean="0"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91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BC5E-3D27-4A50-A219-41FA9313349F}" type="datetime1">
              <a:rPr lang="ru-RU" smtClean="0"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5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D1B8-040E-4CE7-87A4-F0AB4E268797}" type="datetime1">
              <a:rPr lang="ru-RU" smtClean="0"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226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E631-94E3-4E3F-9496-1E06AC54A28D}" type="datetime1">
              <a:rPr lang="ru-RU" smtClean="0"/>
              <a:t>31.01.2025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8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C0D3-ACEA-497B-9E54-F6D49A9E3C3B}" type="datetime1">
              <a:rPr lang="ru-RU" smtClean="0"/>
              <a:t>31.01.2025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89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94432-F4C2-4BB4-B77C-E5C6E777C626}" type="datetime1">
              <a:rPr lang="ru-RU" smtClean="0"/>
              <a:t>31.01.2025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63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5BF6-F342-408A-AE84-EBE66D1D9940}" type="datetime1">
              <a:rPr lang="ru-RU" smtClean="0"/>
              <a:t>31.01.2025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90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1A12-D63F-4295-A90C-F1BAF37FFF8C}" type="datetime1">
              <a:rPr lang="ru-RU" smtClean="0"/>
              <a:t>31.01.2025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48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35BA3-7196-4E07-88C1-E915C6D7B89E}" type="datetime1">
              <a:rPr lang="ru-RU" smtClean="0"/>
              <a:t>31.01.2025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3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D152-3AA0-4217-9EAE-B74855B84BCA}" type="datetime1">
              <a:rPr lang="ru-RU" smtClean="0"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965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78B3-3BCD-4118-81BC-1D3FB926C75F}" type="datetime1">
              <a:rPr lang="ru-RU" smtClean="0"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41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7813"/>
            <a:ext cx="10363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19200" y="1600201"/>
            <a:ext cx="103632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D4F7C1-1CAA-47EA-919A-26A9B44949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368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ED3CEF0-F45A-4329-9366-9F30557CAE35}" type="datetime1">
              <a:rPr lang="ru-RU" smtClean="0"/>
              <a:t>31.01.2025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27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BEC621-DF14-317E-A10D-9C1AD39AB8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mtClean="0"/>
              <a:t>Мысалдарға талдау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F1EBBD1-ED9D-6155-0DA3-FF2499585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 smtClean="0"/>
              <a:t>Деректерді өңдеудің статистикалық әдістері</a:t>
            </a:r>
            <a:endParaRPr lang="ru-RU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396AE90-17E7-97CE-F1B3-6154FC7C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44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219200" y="974725"/>
            <a:ext cx="10363200" cy="368300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tabLst>
                <a:tab pos="4572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tabLst>
                <a:tab pos="457200" algn="l"/>
              </a:tabLst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/>
              <a:t>1. Мода</a:t>
            </a:r>
            <a:r>
              <a:rPr lang="ru-RU" altLang="ru-RU" sz="1800"/>
              <a:t> – жиынтықтағы ең жиі кездесетін вариантты айттады.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320800" y="228601"/>
            <a:ext cx="955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i="1" u="sng"/>
              <a:t>Құрылымдық статистикалық орташа шамалар</a:t>
            </a:r>
            <a:endParaRPr lang="ru-RU" altLang="ru-RU" sz="180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1320800" y="1963322"/>
            <a:ext cx="10160000" cy="6771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2"/>
                </a:solidFill>
              </a:rPr>
              <a:t>Дискреттік қатардағы мода мәні</a:t>
            </a:r>
            <a:endParaRPr lang="ru-RU" altLang="ru-RU" sz="2000" b="1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 </a:t>
            </a:r>
            <a:r>
              <a:rPr lang="ru-RU" altLang="ru-RU" sz="1800">
                <a:solidFill>
                  <a:srgbClr val="000000"/>
                </a:solidFill>
                <a:cs typeface="Times New Roman" pitchFamily="18" charset="0"/>
              </a:rPr>
              <a:t>Мысалы, төмендегі мәліметтерге сәйкес, 37 өлшемі ең үлкен сұранысқа ие. Мо =88</a:t>
            </a:r>
          </a:p>
        </p:txBody>
      </p:sp>
      <p:graphicFrame>
        <p:nvGraphicFramePr>
          <p:cNvPr id="18538" name="Group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127362"/>
              </p:ext>
            </p:extLst>
          </p:nvPr>
        </p:nvGraphicFramePr>
        <p:xfrm>
          <a:off x="4249217" y="2838955"/>
          <a:ext cx="3979333" cy="2651456"/>
        </p:xfrm>
        <a:graphic>
          <a:graphicData uri="http://schemas.openxmlformats.org/drawingml/2006/table">
            <a:tbl>
              <a:tblPr/>
              <a:tblGrid>
                <a:gridCol w="1538817"/>
                <a:gridCol w="2440516"/>
              </a:tblGrid>
              <a:tr h="5180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Аяқ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киім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мөлшері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алынған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пар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аяқ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киім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1" marB="4570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995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6000" y="228600"/>
            <a:ext cx="10363200" cy="609600"/>
          </a:xfr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1800" smtClean="0">
                <a:latin typeface="Arial" charset="0"/>
              </a:rPr>
              <a:t>Аралық қатарлар үшін мода мәні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05696" y="2255656"/>
            <a:ext cx="10363200" cy="4530725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altLang="ru-RU" sz="2400" smtClean="0"/>
              <a:t>х</a:t>
            </a:r>
            <a:r>
              <a:rPr lang="ru-RU" altLang="ru-RU" sz="1200" smtClean="0"/>
              <a:t>Мо</a:t>
            </a:r>
            <a:r>
              <a:rPr lang="ru-RU" altLang="ru-RU" sz="1800" smtClean="0"/>
              <a:t> – </a:t>
            </a:r>
            <a:r>
              <a:rPr lang="kk-KZ" altLang="ru-RU" sz="1600" smtClean="0"/>
              <a:t>мода интервалының төменгі шегі</a:t>
            </a:r>
            <a:endParaRPr lang="en-US" altLang="ru-RU" sz="1600" smtClean="0"/>
          </a:p>
          <a:p>
            <a:pPr eaLnBrk="1" hangingPunct="1">
              <a:lnSpc>
                <a:spcPct val="70000"/>
              </a:lnSpc>
            </a:pPr>
            <a:r>
              <a:rPr lang="en-US" altLang="ru-RU" sz="2400" smtClean="0"/>
              <a:t>i</a:t>
            </a:r>
            <a:r>
              <a:rPr lang="ru-RU" altLang="ru-RU" sz="1200" smtClean="0"/>
              <a:t>Мо</a:t>
            </a:r>
            <a:r>
              <a:rPr lang="ru-RU" altLang="ru-RU" sz="1800" smtClean="0"/>
              <a:t> – </a:t>
            </a:r>
            <a:r>
              <a:rPr lang="ru-RU" altLang="ru-RU" sz="1600" smtClean="0"/>
              <a:t>мода интервалының ұзындығы</a:t>
            </a:r>
            <a:endParaRPr lang="en-US" altLang="ru-RU" sz="1600" smtClean="0"/>
          </a:p>
          <a:p>
            <a:pPr eaLnBrk="1" hangingPunct="1">
              <a:lnSpc>
                <a:spcPct val="70000"/>
              </a:lnSpc>
            </a:pPr>
            <a:r>
              <a:rPr lang="en-US" altLang="ru-RU" sz="2400" smtClean="0"/>
              <a:t>f</a:t>
            </a:r>
            <a:r>
              <a:rPr lang="ru-RU" altLang="ru-RU" sz="1200" smtClean="0"/>
              <a:t>Мо</a:t>
            </a:r>
            <a:r>
              <a:rPr lang="ru-RU" altLang="ru-RU" sz="1800" smtClean="0"/>
              <a:t> – </a:t>
            </a:r>
            <a:r>
              <a:rPr lang="ru-RU" altLang="ru-RU" sz="1600" smtClean="0"/>
              <a:t>мода жиілігі</a:t>
            </a:r>
            <a:endParaRPr lang="en-US" altLang="ru-RU" sz="1600" smtClean="0"/>
          </a:p>
          <a:p>
            <a:pPr eaLnBrk="1" hangingPunct="1">
              <a:lnSpc>
                <a:spcPct val="70000"/>
              </a:lnSpc>
            </a:pPr>
            <a:r>
              <a:rPr lang="en-US" altLang="ru-RU" sz="2400" smtClean="0"/>
              <a:t>f</a:t>
            </a:r>
            <a:r>
              <a:rPr lang="ru-RU" altLang="ru-RU" sz="1200" smtClean="0"/>
              <a:t>Мо-1</a:t>
            </a:r>
            <a:r>
              <a:rPr lang="ru-RU" altLang="ru-RU" sz="1800" smtClean="0"/>
              <a:t>- </a:t>
            </a:r>
            <a:r>
              <a:rPr lang="ru-RU" altLang="ru-RU" sz="1600" smtClean="0"/>
              <a:t>мода жиілігіне дейінгі жиілік</a:t>
            </a:r>
            <a:endParaRPr lang="en-US" altLang="ru-RU" sz="1600" smtClean="0"/>
          </a:p>
          <a:p>
            <a:pPr eaLnBrk="1" hangingPunct="1">
              <a:lnSpc>
                <a:spcPct val="70000"/>
              </a:lnSpc>
            </a:pPr>
            <a:r>
              <a:rPr lang="en-US" altLang="ru-RU" sz="2400" smtClean="0"/>
              <a:t>f</a:t>
            </a:r>
            <a:r>
              <a:rPr lang="ru-RU" altLang="ru-RU" sz="1200" smtClean="0"/>
              <a:t>Мо+1</a:t>
            </a:r>
            <a:r>
              <a:rPr lang="ru-RU" altLang="ru-RU" sz="1800" smtClean="0"/>
              <a:t>- </a:t>
            </a:r>
            <a:r>
              <a:rPr lang="ru-RU" altLang="ru-RU" sz="1600" smtClean="0"/>
              <a:t>мода жиілігінен кейінгі жиілік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51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571999"/>
              </p:ext>
            </p:extLst>
          </p:nvPr>
        </p:nvGraphicFramePr>
        <p:xfrm>
          <a:off x="4055907" y="1555020"/>
          <a:ext cx="754591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Формула" r:id="rId3" imgW="2654300" imgH="431800" progId="Equation.3">
                  <p:embed/>
                </p:oleObj>
              </mc:Choice>
              <mc:Fallback>
                <p:oleObj name="Формула" r:id="rId3" imgW="265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5907" y="1555020"/>
                        <a:ext cx="7545917" cy="7620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66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094" name="Group 326"/>
          <p:cNvGraphicFramePr>
            <a:graphicFrameLocks noGrp="1"/>
          </p:cNvGraphicFramePr>
          <p:nvPr>
            <p:ph type="tbl" idx="1"/>
          </p:nvPr>
        </p:nvGraphicFramePr>
        <p:xfrm>
          <a:off x="812800" y="4267200"/>
          <a:ext cx="5080000" cy="2590802"/>
        </p:xfrm>
        <a:graphic>
          <a:graphicData uri="http://schemas.openxmlformats.org/drawingml/2006/table">
            <a:tbl>
              <a:tblPr/>
              <a:tblGrid>
                <a:gridCol w="2012951"/>
                <a:gridCol w="3067049"/>
              </a:tblGrid>
              <a:tr h="3352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өтілі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Жұмысшылар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Дейін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2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2-4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4-6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6-8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8-10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нан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жоғары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52" name="Rectangle 318"/>
          <p:cNvSpPr>
            <a:spLocks noChangeArrowheads="1"/>
          </p:cNvSpPr>
          <p:nvPr/>
        </p:nvSpPr>
        <p:spPr bwMode="auto">
          <a:xfrm>
            <a:off x="7329585" y="5930623"/>
            <a:ext cx="47393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/>
              <a:t>Мо </a:t>
            </a:r>
            <a:r>
              <a:rPr lang="ru-RU" altLang="ru-RU" sz="1800"/>
              <a:t>= 6+2*(35-20)/((35-20)+(35-11))= ? жыл.</a:t>
            </a:r>
          </a:p>
        </p:txBody>
      </p:sp>
      <p:sp>
        <p:nvSpPr>
          <p:cNvPr id="5153" name="Rectangle 322"/>
          <p:cNvSpPr>
            <a:spLocks noChangeArrowheads="1"/>
          </p:cNvSpPr>
          <p:nvPr/>
        </p:nvSpPr>
        <p:spPr bwMode="auto">
          <a:xfrm>
            <a:off x="926987" y="833481"/>
            <a:ext cx="58421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ru-RU" altLang="ru-RU">
                <a:solidFill>
                  <a:schemeClr val="tx2"/>
                </a:solidFill>
              </a:rPr>
              <a:t>Модалдық интервал анықталады</a:t>
            </a:r>
          </a:p>
          <a:p>
            <a:pPr eaLnBrk="1" hangingPunct="1">
              <a:buFontTx/>
              <a:buAutoNum type="arabicPeriod"/>
            </a:pPr>
            <a:r>
              <a:rPr lang="ru-RU" altLang="ru-RU">
                <a:solidFill>
                  <a:schemeClr val="tx2"/>
                </a:solidFill>
              </a:rPr>
              <a:t>Мода мәні мына формула бойынша анықталады:</a:t>
            </a:r>
          </a:p>
          <a:p>
            <a:pPr eaLnBrk="1" hangingPunct="1"/>
            <a:endParaRPr lang="ru-RU" altLang="ru-RU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694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10363200" cy="914400"/>
          </a:xfrm>
          <a:ln w="38100">
            <a:solidFill>
              <a:srgbClr val="6633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1800" b="1" smtClean="0">
                <a:solidFill>
                  <a:schemeClr val="tx1"/>
                </a:solidFill>
                <a:latin typeface="Arial" charset="0"/>
              </a:rPr>
              <a:t>Медиана </a:t>
            </a:r>
            <a:r>
              <a:rPr lang="ru-RU" altLang="ru-RU" sz="1800" smtClean="0">
                <a:solidFill>
                  <a:schemeClr val="tx1"/>
                </a:solidFill>
                <a:latin typeface="Arial" charset="0"/>
              </a:rPr>
              <a:t>– вариациялық қатардың ортасында орналасқан вариантты айтады</a:t>
            </a:r>
            <a:endParaRPr lang="ru-RU" altLang="ru-RU" sz="3800" smtClean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208" y="1645065"/>
            <a:ext cx="9720073" cy="4023360"/>
          </a:xfrm>
        </p:spPr>
        <p:txBody>
          <a:bodyPr/>
          <a:lstStyle/>
          <a:p>
            <a:pPr algn="ctr"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altLang="ru-RU" sz="1800" smtClean="0"/>
              <a:t>	1. Медиана қатарды 2-ге бөледі. Өсу ретімен оранласқан тақ мүшелі қатардың тура ортасында орналасқан вариант сол қатардың медианасы болады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057779" y="2131349"/>
            <a:ext cx="105664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Мысалы, жеті сатушының жұмыс өтілі туралы рейтингте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– 1, 2, 2, 3, 5, 7, 10 жыл;  Ме= 3</a:t>
            </a:r>
          </a:p>
        </p:txBody>
      </p:sp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895208" y="2824371"/>
            <a:ext cx="105664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	2. Ал жұп мүшелі қатардағы медиананы есептеу үшін қатардың ортасындағы екі мүшенің арифметикалық ортасын анықтайды</a:t>
            </a: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1117600" y="3478089"/>
            <a:ext cx="110744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Мысалы, алты сатушының жұмыс өтілі туралы рейтингте–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1, 2, 2, 3, 5, 7 жыл;  Ме= 2.5</a:t>
            </a:r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5050363" y="4306169"/>
            <a:ext cx="2035749" cy="461665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Ме=(</a:t>
            </a:r>
            <a:r>
              <a:rPr lang="ru-RU" altLang="ru-RU" sz="2400"/>
              <a:t>х</a:t>
            </a:r>
            <a:r>
              <a:rPr lang="ru-RU" altLang="ru-RU" sz="1200"/>
              <a:t>Ме</a:t>
            </a:r>
            <a:r>
              <a:rPr lang="ru-RU" altLang="ru-RU" sz="1800"/>
              <a:t>+</a:t>
            </a:r>
            <a:r>
              <a:rPr lang="ru-RU" altLang="ru-RU" sz="2400"/>
              <a:t>х</a:t>
            </a:r>
            <a:r>
              <a:rPr lang="ru-RU" altLang="ru-RU" sz="1200"/>
              <a:t>Ме+1</a:t>
            </a:r>
            <a:r>
              <a:rPr lang="ru-RU" altLang="ru-RU" sz="1800"/>
              <a:t>)/2</a:t>
            </a:r>
          </a:p>
        </p:txBody>
      </p:sp>
    </p:spTree>
    <p:extLst>
      <p:ext uri="{BB962C8B-B14F-4D97-AF65-F5344CB8AC3E}">
        <p14:creationId xmlns:p14="http://schemas.microsoft.com/office/powerpoint/2010/main" val="270122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2336801" y="228601"/>
            <a:ext cx="62091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/>
              <a:t>Дискретті вариация қатарындағы медиананың мәні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/>
              <a:t>(мысалды қарастырайық)</a:t>
            </a:r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508001" y="1067078"/>
            <a:ext cx="59469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cs typeface="Times New Roman" pitchFamily="18" charset="0"/>
              </a:rPr>
              <a:t>Кесте 1- Сатылатын аяқ киімді мөлшеріне қарай бөлу</a:t>
            </a:r>
            <a:endParaRPr lang="ru-RU" altLang="ru-RU" sz="1800"/>
          </a:p>
        </p:txBody>
      </p:sp>
      <p:graphicFrame>
        <p:nvGraphicFramePr>
          <p:cNvPr id="39197" name="Group 285"/>
          <p:cNvGraphicFramePr>
            <a:graphicFrameLocks noGrp="1"/>
          </p:cNvGraphicFramePr>
          <p:nvPr/>
        </p:nvGraphicFramePr>
        <p:xfrm>
          <a:off x="203201" y="1628775"/>
          <a:ext cx="11887204" cy="2933700"/>
        </p:xfrm>
        <a:graphic>
          <a:graphicData uri="http://schemas.openxmlformats.org/drawingml/2006/table">
            <a:tbl>
              <a:tblPr/>
              <a:tblGrid>
                <a:gridCol w="1619587"/>
                <a:gridCol w="799932"/>
                <a:gridCol w="946768"/>
                <a:gridCol w="841572"/>
                <a:gridCol w="841572"/>
                <a:gridCol w="841572"/>
                <a:gridCol w="841572"/>
                <a:gridCol w="841572"/>
                <a:gridCol w="841572"/>
                <a:gridCol w="736376"/>
                <a:gridCol w="841572"/>
                <a:gridCol w="841572"/>
                <a:gridCol w="1051965"/>
              </a:tblGrid>
              <a:tr h="12897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Размер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44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артық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Жиыны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Сатылған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пар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аяқ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киім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10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Жинақталған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жиілік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30" name="Rectangle 286"/>
          <p:cNvSpPr>
            <a:spLocks noChangeArrowheads="1"/>
          </p:cNvSpPr>
          <p:nvPr/>
        </p:nvSpPr>
        <p:spPr bwMode="auto">
          <a:xfrm>
            <a:off x="812800" y="4975929"/>
            <a:ext cx="11074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tabLst>
                <a:tab pos="6858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tabLst>
                <a:tab pos="6858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tabLst>
                <a:tab pos="685800" algn="l"/>
              </a:tabLst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685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685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85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85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85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858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Times New Roman" pitchFamily="18" charset="0"/>
              </a:rPr>
              <a:t>1.Топтастырылған қатарда жинақталған жиіліктерді дәйекті түрде есептеу керек.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Times New Roman" pitchFamily="18" charset="0"/>
              </a:rPr>
              <a:t>2.Жинақталған жиілік алғаш рет жиіліктер қатарының жартысынан асқанға дейін жалғасады.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Times New Roman" pitchFamily="18" charset="0"/>
              </a:rPr>
              <a:t>3.Медиана = 40, себебі оған сәйкес жинақталған жиілік (62) алғаш рет жиіліктер қатарының жартысынан асады (50=100/2)</a:t>
            </a:r>
          </a:p>
        </p:txBody>
      </p:sp>
    </p:spTree>
    <p:extLst>
      <p:ext uri="{BB962C8B-B14F-4D97-AF65-F5344CB8AC3E}">
        <p14:creationId xmlns:p14="http://schemas.microsoft.com/office/powerpoint/2010/main" val="1026569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859368" y="92075"/>
            <a:ext cx="1133263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tabLst>
                <a:tab pos="2286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tabLst>
                <a:tab pos="2286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tabLst>
                <a:tab pos="228600" algn="l"/>
              </a:tabLst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/>
              <a:t>Аралық вариация сериясындағы медиананың мәні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/>
              <a:t>(мысалды қарастырайық)</a:t>
            </a:r>
            <a:endParaRPr lang="ru-RU" altLang="ru-RU" sz="1800" i="1"/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406400" y="1141413"/>
            <a:ext cx="1157393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latin typeface="Times New Roman" pitchFamily="18" charset="0"/>
              </a:rPr>
              <a:t>Кесте</a:t>
            </a:r>
            <a:r>
              <a:rPr lang="ru-RU" altLang="ru-RU" sz="2000"/>
              <a:t> -</a:t>
            </a:r>
            <a:r>
              <a:rPr lang="ru-RU" altLang="ru-RU" sz="1600">
                <a:cs typeface="Times New Roman" pitchFamily="18" charset="0"/>
              </a:rPr>
              <a:t>Отбасыларды жан басына шаққандағы орташа табыс мөлшері бойынша бөлу</a:t>
            </a:r>
            <a:endParaRPr lang="ru-RU" altLang="ru-RU" sz="1600"/>
          </a:p>
        </p:txBody>
      </p:sp>
      <p:graphicFrame>
        <p:nvGraphicFramePr>
          <p:cNvPr id="37169" name="Group 305"/>
          <p:cNvGraphicFramePr>
            <a:graphicFrameLocks noGrp="1"/>
          </p:cNvGraphicFramePr>
          <p:nvPr/>
        </p:nvGraphicFramePr>
        <p:xfrm>
          <a:off x="1727200" y="1676400"/>
          <a:ext cx="10058401" cy="4035426"/>
        </p:xfrm>
        <a:graphic>
          <a:graphicData uri="http://schemas.openxmlformats.org/drawingml/2006/table">
            <a:tbl>
              <a:tblPr/>
              <a:tblGrid>
                <a:gridCol w="2743200"/>
                <a:gridCol w="1214967"/>
                <a:gridCol w="2319867"/>
                <a:gridCol w="2114551"/>
                <a:gridCol w="1665816"/>
              </a:tblGrid>
              <a:tr h="106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Табыс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мөлшері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отбасы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топтары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күніне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тг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Отбасы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Жинақталған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жиілік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отбасы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Жиіліктер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, %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Интервалдар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ортасы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500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дейін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6,0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450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500-600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7,0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550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600-700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3000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17,0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650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700-800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5500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25,0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800-900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2200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7700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22,0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850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900-1000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9200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15,0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950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1000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жоғары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8,0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1050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Жиыны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558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914401" y="379691"/>
            <a:ext cx="824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1.Медианалық интервал анықталады (жинақталған жиіліктердің көмегімен)</a:t>
            </a: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1422401" y="1142484"/>
            <a:ext cx="506972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интервалдағы медианалық интервал:700-800</a:t>
            </a:r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3657600" y="1141692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 </a:t>
            </a:r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1016000" y="1675091"/>
            <a:ext cx="5689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tabLst>
                <a:tab pos="2286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tabLst>
                <a:tab pos="2286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tabLst>
                <a:tab pos="228600" algn="l"/>
              </a:tabLst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2. Медиана мына формула бойынша анықталады:</a:t>
            </a:r>
          </a:p>
        </p:txBody>
      </p:sp>
      <p:sp>
        <p:nvSpPr>
          <p:cNvPr id="9222" name="Rectangle 11"/>
          <p:cNvSpPr>
            <a:spLocks noChangeArrowheads="1"/>
          </p:cNvSpPr>
          <p:nvPr/>
        </p:nvSpPr>
        <p:spPr bwMode="auto">
          <a:xfrm>
            <a:off x="0" y="27918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9223" name="Object 10"/>
          <p:cNvGraphicFramePr>
            <a:graphicFrameLocks noChangeAspect="1"/>
          </p:cNvGraphicFramePr>
          <p:nvPr/>
        </p:nvGraphicFramePr>
        <p:xfrm>
          <a:off x="6908800" y="1524000"/>
          <a:ext cx="4673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Формула" r:id="rId3" imgW="2628900" imgH="876300" progId="Equation.3">
                  <p:embed/>
                </p:oleObj>
              </mc:Choice>
              <mc:Fallback>
                <p:oleObj name="Формула" r:id="rId3" imgW="2628900" imgH="876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800" y="1524000"/>
                        <a:ext cx="4673600" cy="9906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8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15"/>
          <p:cNvGraphicFramePr>
            <a:graphicFrameLocks noChangeAspect="1"/>
          </p:cNvGraphicFramePr>
          <p:nvPr/>
        </p:nvGraphicFramePr>
        <p:xfrm>
          <a:off x="2235200" y="2590801"/>
          <a:ext cx="8128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Формула" r:id="rId5" imgW="393529" imgH="279279" progId="Equation.3">
                  <p:embed/>
                </p:oleObj>
              </mc:Choice>
              <mc:Fallback>
                <p:oleObj name="Формула" r:id="rId5" imgW="393529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2590801"/>
                        <a:ext cx="81280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5" name="Object 14"/>
          <p:cNvGraphicFramePr>
            <a:graphicFrameLocks noChangeAspect="1"/>
          </p:cNvGraphicFramePr>
          <p:nvPr/>
        </p:nvGraphicFramePr>
        <p:xfrm>
          <a:off x="2438400" y="3200400"/>
          <a:ext cx="609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Формула" r:id="rId7" imgW="317362" imgH="279279" progId="Equation.3">
                  <p:embed/>
                </p:oleObj>
              </mc:Choice>
              <mc:Fallback>
                <p:oleObj name="Формула" r:id="rId7" imgW="317362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200400"/>
                        <a:ext cx="609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13"/>
          <p:cNvGraphicFramePr>
            <a:graphicFrameLocks noChangeAspect="1"/>
          </p:cNvGraphicFramePr>
          <p:nvPr/>
        </p:nvGraphicFramePr>
        <p:xfrm>
          <a:off x="2235200" y="3657600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Формула" r:id="rId9" imgW="558558" imgH="304668" progId="Equation.3">
                  <p:embed/>
                </p:oleObj>
              </mc:Choice>
              <mc:Fallback>
                <p:oleObj name="Формула" r:id="rId9" imgW="558558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3657600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12"/>
          <p:cNvGraphicFramePr>
            <a:graphicFrameLocks noChangeAspect="1"/>
          </p:cNvGraphicFramePr>
          <p:nvPr/>
        </p:nvGraphicFramePr>
        <p:xfrm>
          <a:off x="2540000" y="4343400"/>
          <a:ext cx="609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" name="Формула" r:id="rId11" imgW="457200" imgH="381000" progId="Equation.3">
                  <p:embed/>
                </p:oleObj>
              </mc:Choice>
              <mc:Fallback>
                <p:oleObj name="Формула" r:id="rId11" imgW="4572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0" y="4343400"/>
                        <a:ext cx="609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Rectangle 16"/>
          <p:cNvSpPr>
            <a:spLocks noChangeArrowheads="1"/>
          </p:cNvSpPr>
          <p:nvPr/>
        </p:nvSpPr>
        <p:spPr bwMode="auto">
          <a:xfrm>
            <a:off x="706968" y="2741614"/>
            <a:ext cx="152823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Times New Roman" pitchFamily="18" charset="0"/>
                <a:cs typeface="Times New Roman" pitchFamily="18" charset="0"/>
              </a:rPr>
              <a:t>мұндағы, </a:t>
            </a:r>
            <a:endParaRPr lang="ru-RU" altLang="ru-RU" sz="1800">
              <a:latin typeface="Times New Roman" pitchFamily="18" charset="0"/>
            </a:endParaRPr>
          </a:p>
        </p:txBody>
      </p:sp>
      <p:sp>
        <p:nvSpPr>
          <p:cNvPr id="9229" name="Rectangle 17"/>
          <p:cNvSpPr>
            <a:spLocks noChangeArrowheads="1"/>
          </p:cNvSpPr>
          <p:nvPr/>
        </p:nvSpPr>
        <p:spPr bwMode="auto">
          <a:xfrm>
            <a:off x="3251201" y="2739738"/>
            <a:ext cx="40949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itchFamily="18" charset="0"/>
              </a:rPr>
              <a:t> - </a:t>
            </a:r>
            <a:r>
              <a:rPr lang="ru-RU" altLang="ru-RU" sz="1600">
                <a:cs typeface="Times New Roman" pitchFamily="18" charset="0"/>
              </a:rPr>
              <a:t>медиана интервалының төменгі жиілігі;</a:t>
            </a:r>
            <a:endParaRPr lang="ru-RU" altLang="ru-RU" sz="16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/>
          </a:p>
        </p:txBody>
      </p:sp>
      <p:sp>
        <p:nvSpPr>
          <p:cNvPr id="9230" name="Rectangle 18"/>
          <p:cNvSpPr>
            <a:spLocks noChangeArrowheads="1"/>
          </p:cNvSpPr>
          <p:nvPr/>
        </p:nvSpPr>
        <p:spPr bwMode="auto">
          <a:xfrm>
            <a:off x="3352800" y="3182343"/>
            <a:ext cx="366529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itchFamily="18" charset="0"/>
              </a:rPr>
              <a:t> </a:t>
            </a:r>
            <a:r>
              <a:rPr lang="ru-RU" altLang="ru-RU" sz="1600">
                <a:cs typeface="Times New Roman" pitchFamily="18" charset="0"/>
              </a:rPr>
              <a:t>- медиана интервалының ұзындығы</a:t>
            </a:r>
            <a:endParaRPr lang="ru-RU" altLang="ru-RU" sz="16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9231" name="Rectangle 19"/>
          <p:cNvSpPr>
            <a:spLocks noChangeArrowheads="1"/>
          </p:cNvSpPr>
          <p:nvPr/>
        </p:nvSpPr>
        <p:spPr bwMode="auto">
          <a:xfrm>
            <a:off x="3352800" y="3777963"/>
            <a:ext cx="50935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itchFamily="18" charset="0"/>
              </a:rPr>
              <a:t> </a:t>
            </a:r>
            <a:r>
              <a:rPr lang="ru-RU" altLang="ru-RU" sz="1600">
                <a:cs typeface="Times New Roman" pitchFamily="18" charset="0"/>
              </a:rPr>
              <a:t>- медиана жиілігіне дейінгі жиіліктердің қосындысы</a:t>
            </a:r>
            <a:endParaRPr lang="ru-RU" altLang="ru-RU" sz="16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/>
          </a:p>
        </p:txBody>
      </p:sp>
      <p:sp>
        <p:nvSpPr>
          <p:cNvPr id="9232" name="Rectangle 20"/>
          <p:cNvSpPr>
            <a:spLocks noChangeArrowheads="1"/>
          </p:cNvSpPr>
          <p:nvPr/>
        </p:nvSpPr>
        <p:spPr bwMode="auto">
          <a:xfrm>
            <a:off x="3556001" y="4418599"/>
            <a:ext cx="18127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cs typeface="Times New Roman" pitchFamily="18" charset="0"/>
              </a:rPr>
              <a:t>- Медиана жиілігі</a:t>
            </a:r>
            <a:endParaRPr lang="ru-RU" altLang="ru-RU" sz="1600"/>
          </a:p>
        </p:txBody>
      </p:sp>
      <p:sp>
        <p:nvSpPr>
          <p:cNvPr id="9233" name="Rectangle 22"/>
          <p:cNvSpPr>
            <a:spLocks noChangeArrowheads="1"/>
          </p:cNvSpPr>
          <p:nvPr/>
        </p:nvSpPr>
        <p:spPr bwMode="auto">
          <a:xfrm>
            <a:off x="0" y="28299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9234" name="Object 21"/>
          <p:cNvGraphicFramePr>
            <a:graphicFrameLocks noChangeAspect="1"/>
          </p:cNvGraphicFramePr>
          <p:nvPr/>
        </p:nvGraphicFramePr>
        <p:xfrm>
          <a:off x="3302000" y="5264150"/>
          <a:ext cx="57404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Формула" r:id="rId13" imgW="3365500" imgH="812800" progId="Equation.3">
                  <p:embed/>
                </p:oleObj>
              </mc:Choice>
              <mc:Fallback>
                <p:oleObj name="Формула" r:id="rId13" imgW="3365500" imgH="81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5264150"/>
                        <a:ext cx="57404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6285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7"/>
          <p:cNvGraphicFramePr>
            <a:graphicFrameLocks noChangeAspect="1"/>
          </p:cNvGraphicFramePr>
          <p:nvPr/>
        </p:nvGraphicFramePr>
        <p:xfrm>
          <a:off x="4572000" y="1371600"/>
          <a:ext cx="5181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Формула" r:id="rId3" imgW="2768600" imgH="685800" progId="Equation.3">
                  <p:embed/>
                </p:oleObj>
              </mc:Choice>
              <mc:Fallback>
                <p:oleObj name="Формула" r:id="rId3" imgW="27686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371600"/>
                        <a:ext cx="51816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1524000" y="2590801"/>
          <a:ext cx="25400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Формула" r:id="rId5" imgW="190417" imgH="203112" progId="Equation.3">
                  <p:embed/>
                </p:oleObj>
              </mc:Choice>
              <mc:Fallback>
                <p:oleObj name="Формула" r:id="rId5" imgW="19041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590801"/>
                        <a:ext cx="254000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5"/>
          <p:cNvGraphicFramePr>
            <a:graphicFrameLocks noChangeAspect="1"/>
          </p:cNvGraphicFramePr>
          <p:nvPr/>
        </p:nvGraphicFramePr>
        <p:xfrm>
          <a:off x="1727201" y="5410200"/>
          <a:ext cx="11303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Формула" r:id="rId7" imgW="850900" imgH="228600" progId="Equation.3">
                  <p:embed/>
                </p:oleObj>
              </mc:Choice>
              <mc:Fallback>
                <p:oleObj name="Формула" r:id="rId7" imgW="850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1" y="5410200"/>
                        <a:ext cx="11303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4"/>
          <p:cNvGraphicFramePr>
            <a:graphicFrameLocks noChangeAspect="1"/>
          </p:cNvGraphicFramePr>
          <p:nvPr/>
        </p:nvGraphicFramePr>
        <p:xfrm>
          <a:off x="6299201" y="5181601"/>
          <a:ext cx="17399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Формула" r:id="rId9" imgW="1307532" imgH="672808" progId="Equation.3">
                  <p:embed/>
                </p:oleObj>
              </mc:Choice>
              <mc:Fallback>
                <p:oleObj name="Формула" r:id="rId9" imgW="1307532" imgH="6728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9201" y="5181601"/>
                        <a:ext cx="17399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1117601" y="96619"/>
            <a:ext cx="102235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tabLst>
                <a:tab pos="914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tabLst>
                <a:tab pos="914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tabLst>
                <a:tab pos="914400" algn="l"/>
              </a:tabLst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solidFill>
                  <a:srgbClr val="993366"/>
                </a:solidFill>
                <a:cs typeface="Times New Roman" pitchFamily="18" charset="0"/>
              </a:rPr>
              <a:t>Орташа шамаларды есептеудің кейбір ережелері.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solidFill>
                <a:srgbClr val="800000"/>
              </a:solidFill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solidFill>
                  <a:srgbClr val="800000"/>
                </a:solidFill>
                <a:cs typeface="Times New Roman" pitchFamily="18" charset="0"/>
              </a:rPr>
              <a:t>Абсолютті және салыстырмалы орташа шама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cs typeface="Times New Roman" pitchFamily="18" charset="0"/>
              </a:rPr>
              <a:t>шамалар (жиіліктер) туралы абсолютті деректердің орнына орташа шамаларды есептеу кезінде салыстырмалы шамаларды (жиіліктерді) пайдалануға болады)</a:t>
            </a:r>
            <a:endParaRPr lang="ru-RU" altLang="ru-RU" sz="1600"/>
          </a:p>
        </p:txBody>
      </p:sp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1930401" y="1975635"/>
            <a:ext cx="558441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itchFamily="18" charset="0"/>
              </a:rPr>
              <a:t>  </a:t>
            </a:r>
            <a:endParaRPr lang="ru-RU" altLang="ru-RU" sz="1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itchFamily="18" charset="0"/>
              </a:rPr>
              <a:t>(алым мен бөлгіш жиіліктер сомасына бөлініп, 100-ге көбейтілді)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Times New Roman" pitchFamily="18" charset="0"/>
              </a:rPr>
              <a:t>- жиынтыққа пайызбен алғандағы жиілік (үлес салмағы)</a:t>
            </a:r>
          </a:p>
        </p:txBody>
      </p:sp>
      <p:sp>
        <p:nvSpPr>
          <p:cNvPr id="10248" name="Rectangle 10"/>
          <p:cNvSpPr>
            <a:spLocks noChangeArrowheads="1"/>
          </p:cNvSpPr>
          <p:nvPr/>
        </p:nvSpPr>
        <p:spPr bwMode="auto">
          <a:xfrm>
            <a:off x="914400" y="3388965"/>
            <a:ext cx="109728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tabLst>
                <a:tab pos="914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tabLst>
                <a:tab pos="914400" algn="l"/>
              </a:tabLst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tabLst>
                <a:tab pos="914400" algn="l"/>
              </a:tabLst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914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kk-KZ" altLang="ru-RU" sz="1400">
                <a:cs typeface="Times New Roman" pitchFamily="18" charset="0"/>
              </a:rPr>
              <a:t>Орташадан орташаларды есептеу: есептеу техникасы бастапқы көрсеткіштердікі сияқты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kk-KZ" altLang="ru-RU" sz="1400">
                <a:cs typeface="Times New Roman" pitchFamily="18" charset="0"/>
              </a:rPr>
              <a:t>Аралық қатардың шамасынан орташаларды есептеу: аралық қатарды көрсеткіш ретінде аралық ортасы қабылданады, сонда ашық аралықтар олармен аралас аралықтармен тең болып табылады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kk-KZ" altLang="ru-RU" sz="1400">
                <a:cs typeface="Times New Roman" pitchFamily="18" charset="0"/>
              </a:rPr>
              <a:t>Шартты нөлдің тәсілі бойынша орташа арифметикалық есептеу (мезеттің тәсілі): орташа арифметикалықтардың негізгі қасиеттерінің бірі – орташадан оң және теріс ауытқулардың сомасы нөлге тең. Мезеттер тәсілімен орташа арифметикалықтарды есептеу:</a:t>
            </a:r>
            <a:endParaRPr lang="ru-RU" altLang="ru-RU" sz="1400"/>
          </a:p>
        </p:txBody>
      </p:sp>
      <p:sp>
        <p:nvSpPr>
          <p:cNvPr id="10249" name="Rectangle 11"/>
          <p:cNvSpPr>
            <a:spLocks noChangeArrowheads="1"/>
          </p:cNvSpPr>
          <p:nvPr/>
        </p:nvSpPr>
        <p:spPr bwMode="auto">
          <a:xfrm>
            <a:off x="-3860800" y="5149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0250" name="Rectangle 12"/>
          <p:cNvSpPr>
            <a:spLocks noChangeArrowheads="1"/>
          </p:cNvSpPr>
          <p:nvPr/>
        </p:nvSpPr>
        <p:spPr bwMode="auto">
          <a:xfrm>
            <a:off x="1930400" y="5795159"/>
            <a:ext cx="8839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itchFamily="18" charset="0"/>
              </a:rPr>
              <a:t>   (бірінші мезет)</a:t>
            </a:r>
            <a:endParaRPr lang="ru-RU" altLang="ru-RU" sz="1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cs typeface="Times New Roman" pitchFamily="18" charset="0"/>
              </a:rPr>
              <a:t>с -  еркін тұрақты шама (жиі көрсеткіштер қатарының ортасы)</a:t>
            </a:r>
            <a:endParaRPr lang="ru-RU" altLang="ru-RU" sz="1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>
                <a:cs typeface="Times New Roman" pitchFamily="18" charset="0"/>
              </a:rPr>
              <a:t>d</a:t>
            </a:r>
            <a:r>
              <a:rPr lang="ru-RU" altLang="ru-RU" sz="1400">
                <a:cs typeface="Times New Roman" pitchFamily="18" charset="0"/>
              </a:rPr>
              <a:t> – барлықтары үшін жалпы көбейткіш (</a:t>
            </a:r>
            <a:r>
              <a:rPr lang="en-US" altLang="ru-RU" sz="1400">
                <a:cs typeface="Times New Roman" pitchFamily="18" charset="0"/>
              </a:rPr>
              <a:t>x</a:t>
            </a:r>
            <a:r>
              <a:rPr lang="ru-RU" altLang="ru-RU" sz="1400">
                <a:cs typeface="Times New Roman" pitchFamily="18" charset="0"/>
              </a:rPr>
              <a:t>-</a:t>
            </a:r>
            <a:r>
              <a:rPr lang="en-US" altLang="ru-RU" sz="1400">
                <a:cs typeface="Times New Roman" pitchFamily="18" charset="0"/>
              </a:rPr>
              <a:t>c</a:t>
            </a:r>
            <a:r>
              <a:rPr lang="ru-RU" altLang="ru-RU" sz="1400">
                <a:cs typeface="Times New Roman" pitchFamily="18" charset="0"/>
              </a:rPr>
              <a:t>) (жиі </a:t>
            </a:r>
            <a:r>
              <a:rPr lang="en-US" altLang="ru-RU" sz="1400">
                <a:cs typeface="Times New Roman" pitchFamily="18" charset="0"/>
              </a:rPr>
              <a:t>h</a:t>
            </a:r>
            <a:r>
              <a:rPr lang="kk-KZ" altLang="ru-RU" sz="1400">
                <a:cs typeface="Times New Roman" pitchFamily="18" charset="0"/>
              </a:rPr>
              <a:t> аралықтарының шамасы</a:t>
            </a:r>
            <a:r>
              <a:rPr lang="ru-RU" altLang="ru-RU" sz="1400">
                <a:cs typeface="Times New Roman" pitchFamily="18" charset="0"/>
              </a:rPr>
              <a:t>)</a:t>
            </a:r>
            <a:endParaRPr lang="ru-RU" altLang="ru-RU" sz="1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004320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63DD45-A3EF-692B-CEA3-ADBE5A3C8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C60636-2688-2C2F-EFDC-572274319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 smtClean="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EDFC7DD6-7FBA-6A42-0759-8734130BE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9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5AE95FC-C1CC-8DF9-8FC7-EA335C4C5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6" t="88804"/>
          <a:stretch/>
        </p:blipFill>
        <p:spPr>
          <a:xfrm>
            <a:off x="5565244" y="4875895"/>
            <a:ext cx="4959436" cy="4145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6770" y="1204957"/>
            <a:ext cx="99136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smtClean="0"/>
              <a:t>Мысал: Құс фирмасында 60 күркетауық тұқымдас құстардың келесі салмақ мәндері алынды:</a:t>
            </a:r>
          </a:p>
          <a:p>
            <a:r>
              <a:rPr lang="kk-KZ" sz="2000" smtClean="0"/>
              <a:t> 27,5</a:t>
            </a:r>
            <a:r>
              <a:rPr lang="en-US" sz="2000" smtClean="0"/>
              <a:t>; 34,7; 39,3;</a:t>
            </a:r>
            <a:r>
              <a:rPr lang="kk-KZ" sz="2000" smtClean="0"/>
              <a:t> </a:t>
            </a:r>
            <a:r>
              <a:rPr lang="en-US" sz="2000" smtClean="0"/>
              <a:t>33,9;36,0;32,3;36,7;37,8;33,7;28,5;32,3;43,9;32,3;</a:t>
            </a:r>
            <a:endParaRPr lang="kk-KZ" sz="2000" smtClean="0"/>
          </a:p>
          <a:p>
            <a:r>
              <a:rPr lang="en-US" sz="2000" smtClean="0"/>
              <a:t>30,4;28,3;26,0;25,9;41,1;</a:t>
            </a:r>
            <a:r>
              <a:rPr lang="kk-KZ" sz="2000"/>
              <a:t> </a:t>
            </a:r>
            <a:r>
              <a:rPr lang="en-US" sz="2000" smtClean="0"/>
              <a:t>35,3;42,9;28,8;39,7;41,5;36,3;30,6;42,6;</a:t>
            </a:r>
            <a:endParaRPr lang="kk-KZ" sz="2000" smtClean="0"/>
          </a:p>
          <a:p>
            <a:r>
              <a:rPr lang="en-US" sz="2000" smtClean="0"/>
              <a:t>38,4;24,5;32,2;30,5;28,8;23,1;39,7;43,8;34,9;34,9;34,3;</a:t>
            </a:r>
            <a:endParaRPr lang="kk-KZ" sz="2000" smtClean="0"/>
          </a:p>
          <a:p>
            <a:r>
              <a:rPr lang="en-US" sz="2000" smtClean="0"/>
              <a:t>28,4;37,3;35,3;36,6;28,6;26,0;30,8;37,5;</a:t>
            </a:r>
            <a:r>
              <a:rPr lang="kk-KZ" sz="2000" smtClean="0"/>
              <a:t> </a:t>
            </a:r>
            <a:r>
              <a:rPr lang="en-US" sz="2000" smtClean="0"/>
              <a:t>33,5;27,7;34,8;35,3;37,4;</a:t>
            </a:r>
            <a:endParaRPr lang="kk-KZ" sz="2000" smtClean="0"/>
          </a:p>
          <a:p>
            <a:r>
              <a:rPr lang="en-US" sz="2000" smtClean="0"/>
              <a:t>32,1;33,5;32,1;40,3;45,1;26,1;</a:t>
            </a:r>
            <a:r>
              <a:rPr lang="kk-KZ" sz="2000"/>
              <a:t> </a:t>
            </a:r>
            <a:r>
              <a:rPr lang="en-US" sz="2000" smtClean="0"/>
              <a:t>40,8;32,1;32,0;35,4.</a:t>
            </a:r>
          </a:p>
          <a:p>
            <a:r>
              <a:rPr lang="kk-KZ" sz="2000" smtClean="0"/>
              <a:t>Тең аралықпен вариациялық қатар құрып, жиынтық жиілік пен қатыстық жиілікті табу керек.</a:t>
            </a:r>
            <a:endParaRPr lang="ru-RU" sz="2000"/>
          </a:p>
        </p:txBody>
      </p:sp>
      <p:sp>
        <p:nvSpPr>
          <p:cNvPr id="4" name="TextBox 3"/>
          <p:cNvSpPr txBox="1"/>
          <p:nvPr/>
        </p:nvSpPr>
        <p:spPr>
          <a:xfrm>
            <a:off x="703385" y="4299493"/>
            <a:ext cx="7650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Шешімі: </a:t>
            </a:r>
            <a:r>
              <a:rPr lang="en-US" smtClean="0"/>
              <a:t>n=60 </a:t>
            </a:r>
            <a:r>
              <a:rPr lang="ru-RU" smtClean="0"/>
              <a:t>Стерджесс формуласына </a:t>
            </a:r>
            <a:r>
              <a:rPr lang="kk-KZ" smtClean="0"/>
              <a:t>қойып,</a:t>
            </a:r>
            <a:r>
              <a:rPr lang="kk-KZ"/>
              <a:t> </a:t>
            </a:r>
            <a:r>
              <a:rPr lang="kk-KZ" smtClean="0"/>
              <a:t>аралық </a:t>
            </a:r>
            <a:r>
              <a:rPr lang="kk-KZ"/>
              <a:t>санын </a:t>
            </a:r>
            <a:r>
              <a:rPr lang="kk-KZ" smtClean="0"/>
              <a:t>анықтаймыз: </a:t>
            </a:r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5AE95FC-C1CC-8DF9-8FC7-EA335C4C5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28" t="75795" r="14412" b="16131"/>
          <a:stretch/>
        </p:blipFill>
        <p:spPr>
          <a:xfrm>
            <a:off x="8044962" y="4378678"/>
            <a:ext cx="3356800" cy="2989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3385" y="4898493"/>
            <a:ext cx="4459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Аралық жиілігінің ұзындығын анықтаймыз: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496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54D96FA-C79F-C1B7-25E4-E5F9C3837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EE9254-4405-C075-422E-D9E0028F8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B6ACE058-FF4E-72E4-E393-6905E9A54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621575"/>
              </p:ext>
            </p:extLst>
          </p:nvPr>
        </p:nvGraphicFramePr>
        <p:xfrm>
          <a:off x="962827" y="1200522"/>
          <a:ext cx="9907424" cy="4696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856"/>
                <a:gridCol w="2476856"/>
                <a:gridCol w="2476856"/>
                <a:gridCol w="2476856"/>
              </a:tblGrid>
              <a:tr h="833388">
                <a:tc>
                  <a:txBody>
                    <a:bodyPr/>
                    <a:lstStyle/>
                    <a:p>
                      <a:r>
                        <a:rPr lang="kk-KZ" smtClean="0"/>
                        <a:t>Салмақ (кг) бойынша аралық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Аралықтағы құс саны (</a:t>
                      </a:r>
                      <a:r>
                        <a:rPr lang="en-US" smtClean="0"/>
                        <a:t>ni</a:t>
                      </a:r>
                      <a:r>
                        <a:rPr lang="kk-KZ" smtClean="0"/>
                        <a:t>)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Құстың</a:t>
                      </a:r>
                      <a:r>
                        <a:rPr lang="kk-KZ" baseline="0" smtClean="0"/>
                        <a:t> жиынтық саны (</a:t>
                      </a:r>
                      <a:r>
                        <a:rPr lang="en-US" baseline="0" smtClean="0"/>
                        <a:t>Si</a:t>
                      </a:r>
                      <a:r>
                        <a:rPr lang="kk-KZ" baseline="0" smtClean="0"/>
                        <a:t>)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Қатыстық</a:t>
                      </a:r>
                      <a:r>
                        <a:rPr lang="kk-KZ" baseline="0" smtClean="0"/>
                        <a:t> жиілік (</a:t>
                      </a:r>
                      <a:r>
                        <a:rPr lang="en-US" baseline="0" smtClean="0"/>
                        <a:t>wi</a:t>
                      </a:r>
                      <a:r>
                        <a:rPr lang="kk-KZ" baseline="0" smtClean="0"/>
                        <a:t>)</a:t>
                      </a:r>
                      <a:endParaRPr lang="ru-RU"/>
                    </a:p>
                  </a:txBody>
                  <a:tcPr/>
                </a:tc>
              </a:tr>
              <a:tr h="482836">
                <a:tc>
                  <a:txBody>
                    <a:bodyPr/>
                    <a:lstStyle/>
                    <a:p>
                      <a:r>
                        <a:rPr lang="kk-KZ" smtClean="0"/>
                        <a:t>23,1-26,1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6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6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0,100</a:t>
                      </a:r>
                      <a:endParaRPr lang="ru-RU"/>
                    </a:p>
                  </a:txBody>
                  <a:tcPr/>
                </a:tc>
              </a:tr>
              <a:tr h="482836">
                <a:tc>
                  <a:txBody>
                    <a:bodyPr/>
                    <a:lstStyle/>
                    <a:p>
                      <a:r>
                        <a:rPr lang="kk-KZ" smtClean="0"/>
                        <a:t>26,1-29,2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8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14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0,133</a:t>
                      </a:r>
                      <a:endParaRPr lang="ru-RU"/>
                    </a:p>
                  </a:txBody>
                  <a:tcPr/>
                </a:tc>
              </a:tr>
              <a:tr h="482836">
                <a:tc>
                  <a:txBody>
                    <a:bodyPr/>
                    <a:lstStyle/>
                    <a:p>
                      <a:r>
                        <a:rPr lang="kk-KZ" smtClean="0"/>
                        <a:t>29,2-32,3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12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26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0,200</a:t>
                      </a:r>
                      <a:endParaRPr lang="ru-RU"/>
                    </a:p>
                  </a:txBody>
                  <a:tcPr/>
                </a:tc>
              </a:tr>
              <a:tr h="482836">
                <a:tc>
                  <a:txBody>
                    <a:bodyPr/>
                    <a:lstStyle/>
                    <a:p>
                      <a:r>
                        <a:rPr lang="kk-KZ" smtClean="0"/>
                        <a:t>32,3-35,4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13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39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0,217</a:t>
                      </a:r>
                      <a:endParaRPr lang="ru-RU"/>
                    </a:p>
                  </a:txBody>
                  <a:tcPr/>
                </a:tc>
              </a:tr>
              <a:tr h="482836">
                <a:tc>
                  <a:txBody>
                    <a:bodyPr/>
                    <a:lstStyle/>
                    <a:p>
                      <a:r>
                        <a:rPr lang="kk-KZ" smtClean="0"/>
                        <a:t>35,4-38,5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9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48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0,150</a:t>
                      </a:r>
                      <a:endParaRPr lang="ru-RU"/>
                    </a:p>
                  </a:txBody>
                  <a:tcPr/>
                </a:tc>
              </a:tr>
              <a:tr h="482836">
                <a:tc>
                  <a:txBody>
                    <a:bodyPr/>
                    <a:lstStyle/>
                    <a:p>
                      <a:r>
                        <a:rPr lang="kk-KZ" smtClean="0"/>
                        <a:t>38,5-41,6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7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55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0,117</a:t>
                      </a:r>
                      <a:endParaRPr lang="ru-RU"/>
                    </a:p>
                  </a:txBody>
                  <a:tcPr/>
                </a:tc>
              </a:tr>
              <a:tr h="482836">
                <a:tc>
                  <a:txBody>
                    <a:bodyPr/>
                    <a:lstStyle/>
                    <a:p>
                      <a:r>
                        <a:rPr lang="kk-KZ" smtClean="0"/>
                        <a:t>41,6 жоғары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5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60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0,083</a:t>
                      </a:r>
                      <a:endParaRPr lang="ru-RU"/>
                    </a:p>
                  </a:txBody>
                  <a:tcPr/>
                </a:tc>
              </a:tr>
              <a:tr h="482836">
                <a:tc>
                  <a:txBody>
                    <a:bodyPr/>
                    <a:lstStyle/>
                    <a:p>
                      <a:r>
                        <a:rPr lang="kk-KZ" smtClean="0"/>
                        <a:t>барлығы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60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-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1,000</a:t>
                      </a:r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83095" y="6105039"/>
            <a:ext cx="10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Кесте 1.2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76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B4C48B3-A7EB-2141-6CD9-A51D31B77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B0626F-D28E-1DCF-6FE9-29932849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53E8A910-7321-D31F-8D89-38BC3713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11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2956BEE-B210-A3E7-F1A2-5C43F89ECB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146" r="5849" b="16235"/>
          <a:stretch/>
        </p:blipFill>
        <p:spPr>
          <a:xfrm>
            <a:off x="1865469" y="2538486"/>
            <a:ext cx="8395153" cy="193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9357" y="1615155"/>
            <a:ext cx="99117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Аралық ұзындығы </a:t>
            </a:r>
            <a:r>
              <a:rPr lang="en-US" smtClean="0"/>
              <a:t>h </a:t>
            </a:r>
            <a:r>
              <a:rPr lang="kk-KZ" smtClean="0"/>
              <a:t>3,1 дейін дөңгелектеп алынғандықтан 45,1 мәні 41,6-44,7 аралығына </a:t>
            </a:r>
          </a:p>
          <a:p>
            <a:r>
              <a:rPr lang="kk-KZ" smtClean="0"/>
              <a:t>кірмеді, сондықтан соңғы аралық ашық болып саналады. 1,2 кестесінде көрсетілген вариациялық </a:t>
            </a:r>
          </a:p>
          <a:p>
            <a:r>
              <a:rPr lang="kk-KZ" smtClean="0"/>
              <a:t>қатарды аламыз. Ары қарай мода мен </a:t>
            </a:r>
            <a:r>
              <a:rPr lang="kk-KZ" smtClean="0"/>
              <a:t>медиананы </a:t>
            </a:r>
            <a:r>
              <a:rPr lang="kk-KZ" smtClean="0"/>
              <a:t>анықтаймыз:</a:t>
            </a: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89520" y="4600444"/>
            <a:ext cx="8679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Яғни, құстардың жалпы санының жартысы 33,25 кг, ал жартысы 33,25 кг салмаққа ие. </a:t>
            </a:r>
          </a:p>
          <a:p>
            <a:r>
              <a:rPr lang="kk-KZ" smtClean="0"/>
              <a:t>Ең көп кездесетін салмақ 32,92 кг.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46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0AC485-3023-9FD1-9B35-D4EA6FA4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A535CC-B03C-F0D2-4D1D-355A33485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273627A1-5B0D-256C-E0D6-DAA5DD7F4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12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EDFB70E-78CF-34B8-34A8-CACDDB61E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83" t="38115" r="25502" b="45960"/>
          <a:stretch/>
        </p:blipFill>
        <p:spPr>
          <a:xfrm>
            <a:off x="4062046" y="2980647"/>
            <a:ext cx="3472962" cy="7297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7340" y="1577850"/>
            <a:ext cx="102966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smtClean="0"/>
              <a:t>Орташа арифметикалық мәнді, дисперсияны, асимметрия және эксцесс мәнін есептеу үшін </a:t>
            </a:r>
          </a:p>
          <a:p>
            <a:r>
              <a:rPr lang="kk-KZ" sz="2000" smtClean="0"/>
              <a:t>1.3 кестесін құрамыз:</a:t>
            </a:r>
            <a:endParaRPr lang="ru-RU" sz="2000"/>
          </a:p>
        </p:txBody>
      </p:sp>
      <p:sp>
        <p:nvSpPr>
          <p:cNvPr id="5" name="TextBox 4"/>
          <p:cNvSpPr txBox="1"/>
          <p:nvPr/>
        </p:nvSpPr>
        <p:spPr>
          <a:xfrm>
            <a:off x="4167554" y="2611315"/>
            <a:ext cx="2683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Арифметикалық орташа: </a:t>
            </a:r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EDFB70E-78CF-34B8-34A8-CACDDB61E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20" t="67214" r="25538" b="2856"/>
          <a:stretch/>
        </p:blipFill>
        <p:spPr>
          <a:xfrm>
            <a:off x="3200400" y="4642338"/>
            <a:ext cx="3968934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9331" y="4009292"/>
            <a:ext cx="4501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Дисперсия мен орташа квадраттық ауытқу: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63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E43439-9245-6B5A-54BD-2595D5CE7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3C5E0B-2AF8-EA00-C4D4-B24C5E943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4C9566FF-87D9-D0E0-7559-364552AB0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E090AC2-752C-95A9-C607-51530D8A5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43" t="18274" r="25220" b="50055"/>
          <a:stretch/>
        </p:blipFill>
        <p:spPr>
          <a:xfrm>
            <a:off x="4730262" y="1405071"/>
            <a:ext cx="2795746" cy="5978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3521" y="1401510"/>
            <a:ext cx="2678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Вариация коэффициенті: </a:t>
            </a:r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E090AC2-752C-95A9-C607-51530D8A5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4" t="75871" r="28510" b="6896"/>
          <a:stretch/>
        </p:blipFill>
        <p:spPr>
          <a:xfrm>
            <a:off x="2869272" y="2576147"/>
            <a:ext cx="4501661" cy="3253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8674" y="1995716"/>
            <a:ext cx="59289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Яғни, құстар жиынтығындағы орташа құс салмағы 33,5 кг. </a:t>
            </a:r>
          </a:p>
          <a:p>
            <a:endParaRPr lang="kk-KZ" smtClean="0"/>
          </a:p>
          <a:p>
            <a:r>
              <a:rPr lang="kk-KZ" smtClean="0"/>
              <a:t>Құс салмағы </a:t>
            </a: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526008" y="2532130"/>
            <a:ext cx="3230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аралығында екені анықталды. </a:t>
            </a:r>
          </a:p>
          <a:p>
            <a:r>
              <a:rPr lang="kk-KZ" smtClean="0"/>
              <a:t> </a:t>
            </a: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378674" y="2910254"/>
            <a:ext cx="8674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/>
              <a:t>Бұл құстардың салмағында аз мөлшердегі айырмашылықтың бар екендігін көрсетеді.</a:t>
            </a:r>
            <a:endParaRPr lang="ru-RU"/>
          </a:p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848" y="3429000"/>
            <a:ext cx="66865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30715" y="6013912"/>
            <a:ext cx="10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Кесте 1.3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98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26D6B88-BE78-24C2-903A-C05080AC1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84A4D9-9A83-D6E6-AC68-A2CE92E80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11A4D177-D7E8-3EF7-9679-AFD4E5F2E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14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36C5A47-D5F2-6185-63DF-660CFDFE0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25" t="8765" r="19376" b="66250"/>
          <a:stretch/>
        </p:blipFill>
        <p:spPr>
          <a:xfrm>
            <a:off x="2857500" y="1644162"/>
            <a:ext cx="5363308" cy="10814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36C5A47-D5F2-6185-63DF-660CFDFE0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3" t="31919" r="17067" b="38712"/>
          <a:stretch/>
        </p:blipFill>
        <p:spPr>
          <a:xfrm>
            <a:off x="1293075" y="2687872"/>
            <a:ext cx="6453554" cy="1271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9331" y="1415562"/>
            <a:ext cx="2840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Ассиметрия коэффициенті:</a:t>
            </a: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04341" y="4233874"/>
            <a:ext cx="10440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mtClean="0"/>
              <a:t>Есептелген ассиметрия  коэффициент мәні таралудың аз ауқымда </a:t>
            </a:r>
            <a:r>
              <a:rPr lang="kk-KZ" smtClean="0"/>
              <a:t> оңжақтық </a:t>
            </a:r>
            <a:r>
              <a:rPr lang="kk-KZ" smtClean="0"/>
              <a:t>ассиметриясы бар екендігін көрсетеді. </a:t>
            </a:r>
          </a:p>
          <a:p>
            <a:r>
              <a:rPr lang="kk-KZ"/>
              <a:t>Эксцесс нөлден айтарлықтай </a:t>
            </a:r>
            <a:r>
              <a:rPr lang="kk-KZ" smtClean="0"/>
              <a:t>ерекшеленеді, ол вариациялық қатардың қалыпты таралудан </a:t>
            </a:r>
          </a:p>
          <a:p>
            <a:r>
              <a:rPr lang="kk-KZ" smtClean="0"/>
              <a:t>ерекше екендігін көрсетеді.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062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B3C95CF-8AD2-91B1-B0D8-8A6935CF6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02B669-0750-B41B-4AC5-52CC97164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C741D931-4BC3-B3DC-6A0F-368124CB9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15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DF3B59-E35E-2FEB-9D22-FBB65ED6BBD8}"/>
              </a:ext>
            </a:extLst>
          </p:cNvPr>
          <p:cNvSpPr txBox="1"/>
          <p:nvPr/>
        </p:nvSpPr>
        <p:spPr>
          <a:xfrm>
            <a:off x="1359309" y="1197442"/>
            <a:ext cx="1023657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/>
              <a:t>Интервалдық вариация қатары графикалық түрде гистограмма және </a:t>
            </a:r>
            <a:r>
              <a:rPr lang="ru-RU" sz="2000"/>
              <a:t>таралу </a:t>
            </a:r>
            <a:r>
              <a:rPr lang="ru-RU" sz="2000" smtClean="0"/>
              <a:t>кумуляторлары бейнеленеді. </a:t>
            </a:r>
            <a:endParaRPr lang="ru-RU" sz="2000" dirty="0"/>
          </a:p>
          <a:p>
            <a:pPr algn="just"/>
            <a:endParaRPr lang="ru-RU" sz="2000" dirty="0"/>
          </a:p>
          <a:p>
            <a:pPr algn="just"/>
            <a:r>
              <a:rPr lang="ru-RU" sz="2000"/>
              <a:t>Абсцисса осінде өзгермелі белгінің интервалдарының шекаралары, ал ординат осінде жиілік немесе жиілік қойылады. Әр интервал биіктігі бойынша </a:t>
            </a:r>
            <a:r>
              <a:rPr lang="ru-RU" sz="2000"/>
              <a:t>жиілікке </a:t>
            </a:r>
            <a:r>
              <a:rPr lang="ru-RU" sz="2000" smtClean="0"/>
              <a:t>тең </a:t>
            </a:r>
            <a:r>
              <a:rPr lang="ru-RU" sz="2000"/>
              <a:t>тіктөртбұрышқа сәйкес келеді.</a:t>
            </a:r>
            <a:endParaRPr lang="ru-RU" sz="2000" dirty="0"/>
          </a:p>
          <a:p>
            <a:pPr algn="just"/>
            <a:r>
              <a:rPr lang="ru-RU" sz="2000"/>
              <a:t>Жиіліктердің гистограммасы </a:t>
            </a:r>
            <a:r>
              <a:rPr lang="en-US" sz="2000"/>
              <a:t>h </a:t>
            </a:r>
            <a:r>
              <a:rPr lang="ru-RU" sz="2000"/>
              <a:t>негізі </a:t>
            </a:r>
            <a:r>
              <a:rPr lang="ru-RU" sz="2000"/>
              <a:t>мен </a:t>
            </a:r>
            <a:r>
              <a:rPr lang="en-US" sz="2000" smtClean="0"/>
              <a:t>nj </a:t>
            </a:r>
            <a:r>
              <a:rPr lang="ru-RU" sz="2000"/>
              <a:t>биіктіктері бар тіктөртбұрыштардан </a:t>
            </a:r>
            <a:r>
              <a:rPr lang="ru-RU" sz="2000"/>
              <a:t>тұратын </a:t>
            </a:r>
            <a:r>
              <a:rPr lang="ru-RU" sz="2000" smtClean="0"/>
              <a:t>фигура. </a:t>
            </a:r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ru-RU" sz="2000"/>
              <a:t>Салыстырмалы жиіліктердің гистограммасы үшін биіктік ретінде қарастырылады</a:t>
            </a:r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kk-KZ" sz="2000" smtClean="0"/>
              <a:t>1.1 және 1.2 мысалдарын қарастырайық</a:t>
            </a:r>
            <a:endParaRPr lang="en-US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5956317-7CD9-9BF6-7EE2-15859EF19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016" y="3892978"/>
            <a:ext cx="750224" cy="4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82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BF189B6-40E6-51D7-E9AA-8875A0648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45CF55-AFA2-68C2-8615-F634855A1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893C6345-0168-E541-FEB5-9D4BF58B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16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165760D-DB4F-1CBA-A9AC-4751C44CC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b="7923"/>
          <a:stretch/>
        </p:blipFill>
        <p:spPr>
          <a:xfrm>
            <a:off x="1766132" y="1479123"/>
            <a:ext cx="8074114" cy="31657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4715" y="4999426"/>
            <a:ext cx="6847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/>
              <a:t>1.1 сурет. Құстардың салмағы бойынша таралым гистограммасы, кг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344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694C6D1-78C0-67B0-BBD9-7A1DF2EBE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611C81-EB1D-9451-65EE-748B0F518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618" y="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sz="4400"/>
              <a:t>Мысалды талдау</a:t>
            </a:r>
            <a:endParaRPr lang="ru-RU" sz="42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38AA0899-8C23-DFE3-CBA8-C3F69213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17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94930AB-49CE-3867-EBC5-13D5BECCEE45}"/>
              </a:ext>
            </a:extLst>
          </p:cNvPr>
          <p:cNvSpPr txBox="1"/>
          <p:nvPr/>
        </p:nvSpPr>
        <p:spPr>
          <a:xfrm>
            <a:off x="1112618" y="1140146"/>
            <a:ext cx="103222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/>
              <a:t>Кумулята </a:t>
            </a:r>
            <a:r>
              <a:rPr lang="ru-RU" sz="2000"/>
              <a:t>дегеніміз </a:t>
            </a:r>
            <a:r>
              <a:rPr lang="ru-RU" sz="2000" smtClean="0"/>
              <a:t>негізі h және si биіктіктерінен құралатын тіктөртбұрыштан тұратын фигура. </a:t>
            </a:r>
            <a:r>
              <a:rPr lang="ru-RU" sz="2000" smtClean="0"/>
              <a:t>(сурет 1.2)</a:t>
            </a:r>
            <a:endParaRPr lang="ru-RU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3B3957A-CBD5-756E-FA97-D2240250F1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9" t="5748" r="6343" b="12066"/>
          <a:stretch/>
        </p:blipFill>
        <p:spPr>
          <a:xfrm>
            <a:off x="2613727" y="1848032"/>
            <a:ext cx="6028568" cy="34522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6442" y="5918125"/>
            <a:ext cx="10964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/>
              <a:t>Жиілік гистограммалары осы аралықтағы мәндер санын көрсету үшін әр бағанның биіктігін пайдаланады. Кумулятивті жиілік гистограммалары осы аралықтағы мәндер санын, сондай-ақ барлық төменгі аралықтардағы мәндер санын көрсету үшін әр бағанның </a:t>
            </a:r>
            <a:r>
              <a:rPr lang="ru-RU" sz="1200" i="1"/>
              <a:t>биіктігін </a:t>
            </a:r>
            <a:r>
              <a:rPr lang="ru-RU" sz="1200" i="1" smtClean="0"/>
              <a:t>пайдаланады.</a:t>
            </a:r>
            <a:endParaRPr lang="ru-RU" sz="1200" i="1"/>
          </a:p>
        </p:txBody>
      </p:sp>
      <p:sp>
        <p:nvSpPr>
          <p:cNvPr id="5" name="Прямоугольник 4"/>
          <p:cNvSpPr/>
          <p:nvPr/>
        </p:nvSpPr>
        <p:spPr>
          <a:xfrm>
            <a:off x="2314322" y="5300284"/>
            <a:ext cx="7587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/>
              <a:t>1.1 сурет. Құстардың салмағы бойынша </a:t>
            </a:r>
            <a:r>
              <a:rPr lang="kk-KZ"/>
              <a:t>таралым </a:t>
            </a:r>
            <a:r>
              <a:rPr lang="kk-KZ" smtClean="0"/>
              <a:t>кумулятасы, </a:t>
            </a:r>
            <a:r>
              <a:rPr lang="kk-KZ"/>
              <a:t>кг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9250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1550</TotalTime>
  <Words>1011</Words>
  <Application>Microsoft Office PowerPoint</Application>
  <PresentationFormat>Произвольный</PresentationFormat>
  <Paragraphs>266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Интеграл</vt:lpstr>
      <vt:lpstr>Формула</vt:lpstr>
      <vt:lpstr>Мысалдарға талдау</vt:lpstr>
      <vt:lpstr>Презентация PowerPoint</vt:lpstr>
      <vt:lpstr>Аралық қатарлар үшін мода мәні</vt:lpstr>
      <vt:lpstr>Медиана – вариациялық қатардың ортасында орналасқан вариантты айтады</vt:lpstr>
      <vt:lpstr>Презентация PowerPoint</vt:lpstr>
      <vt:lpstr>Презентация PowerPoint</vt:lpstr>
      <vt:lpstr>Презентация PowerPoint</vt:lpstr>
      <vt:lpstr>Презентация PowerPoint</vt:lpstr>
      <vt:lpstr>Мысалды талдау</vt:lpstr>
      <vt:lpstr>Мысалды талдау</vt:lpstr>
      <vt:lpstr>Мысалды талдау</vt:lpstr>
      <vt:lpstr>Мысалды талдау</vt:lpstr>
      <vt:lpstr>Мысалды талдау</vt:lpstr>
      <vt:lpstr>Мысалды талдау</vt:lpstr>
      <vt:lpstr>Мысалды талдау</vt:lpstr>
      <vt:lpstr>Мысалды талдау</vt:lpstr>
      <vt:lpstr>Мысалды талдау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первого проекта</dc:title>
  <dc:creator>Aizhan Tlebaldinova</dc:creator>
  <cp:lastModifiedBy>Office</cp:lastModifiedBy>
  <cp:revision>26</cp:revision>
  <dcterms:created xsi:type="dcterms:W3CDTF">2024-01-26T15:23:56Z</dcterms:created>
  <dcterms:modified xsi:type="dcterms:W3CDTF">2025-01-31T06:54:51Z</dcterms:modified>
</cp:coreProperties>
</file>